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7" r:id="rId2"/>
    <p:sldId id="338" r:id="rId3"/>
    <p:sldId id="339" r:id="rId4"/>
    <p:sldId id="340" r:id="rId5"/>
    <p:sldId id="341" r:id="rId6"/>
    <p:sldId id="342" r:id="rId7"/>
    <p:sldId id="344" r:id="rId8"/>
    <p:sldId id="34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020252"/>
            <a:ext cx="12192000" cy="838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3314-B3CE-49C2-9A84-A4785246B10F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  <p:grpSp>
        <p:nvGrpSpPr>
          <p:cNvPr id="28" name="Groupe 27"/>
          <p:cNvGrpSpPr/>
          <p:nvPr userDrawn="1"/>
        </p:nvGrpSpPr>
        <p:grpSpPr>
          <a:xfrm>
            <a:off x="745715" y="6039369"/>
            <a:ext cx="7038257" cy="793922"/>
            <a:chOff x="1873517" y="6018205"/>
            <a:chExt cx="7038257" cy="793922"/>
          </a:xfrm>
        </p:grpSpPr>
        <p:pic>
          <p:nvPicPr>
            <p:cNvPr id="22" name="Image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3517" y="6018205"/>
              <a:ext cx="1032150" cy="749440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7726" y="6018206"/>
              <a:ext cx="1032150" cy="749440"/>
            </a:xfrm>
            <a:prstGeom prst="rect">
              <a:avLst/>
            </a:prstGeom>
          </p:spPr>
        </p:pic>
        <p:pic>
          <p:nvPicPr>
            <p:cNvPr id="24" name="Image 23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6396" y="6018205"/>
              <a:ext cx="1032150" cy="749440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6337" y="6053162"/>
              <a:ext cx="1032150" cy="749440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9988" y="6062687"/>
              <a:ext cx="1032150" cy="749440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9624" y="6062687"/>
              <a:ext cx="1032150" cy="749440"/>
            </a:xfrm>
            <a:prstGeom prst="rect">
              <a:avLst/>
            </a:prstGeom>
          </p:spPr>
        </p:pic>
      </p:grpSp>
      <p:pic>
        <p:nvPicPr>
          <p:cNvPr id="29" name="Image 28"/>
          <p:cNvPicPr>
            <a:picLocks noChangeAspect="1"/>
          </p:cNvPicPr>
          <p:nvPr userDrawn="1"/>
        </p:nvPicPr>
        <p:blipFill rotWithShape="1">
          <a:blip r:embed="rId8"/>
          <a:srcRect t="7999" b="10463"/>
          <a:stretch/>
        </p:blipFill>
        <p:spPr>
          <a:xfrm>
            <a:off x="8607590" y="6063904"/>
            <a:ext cx="2323520" cy="72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09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89857"/>
            <a:ext cx="3932237" cy="1600200"/>
          </a:xfrm>
        </p:spPr>
        <p:txBody>
          <a:bodyPr anchor="b"/>
          <a:lstStyle>
            <a:lvl1pPr>
              <a:defRPr sz="3200"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7B107-E5CD-4C72-AB8E-5400C838CA1F}" type="datetime1">
              <a:rPr lang="fr-FR" smtClean="0"/>
              <a:t>03/01/2022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01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F3143-D12D-47DC-BA33-D49BDCAAEAD5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28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66777-5FF6-4C4B-A868-249FE779856E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99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020252"/>
            <a:ext cx="12192000" cy="838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D3314-B3CE-49C2-9A84-A4785246B10F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  <p:grpSp>
        <p:nvGrpSpPr>
          <p:cNvPr id="28" name="Groupe 27"/>
          <p:cNvGrpSpPr/>
          <p:nvPr userDrawn="1"/>
        </p:nvGrpSpPr>
        <p:grpSpPr>
          <a:xfrm>
            <a:off x="745715" y="6039369"/>
            <a:ext cx="7038257" cy="793922"/>
            <a:chOff x="1873517" y="6018205"/>
            <a:chExt cx="7038257" cy="793922"/>
          </a:xfrm>
        </p:grpSpPr>
        <p:pic>
          <p:nvPicPr>
            <p:cNvPr id="22" name="Image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3517" y="6018205"/>
              <a:ext cx="1032150" cy="749440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7726" y="6018206"/>
              <a:ext cx="1032150" cy="749440"/>
            </a:xfrm>
            <a:prstGeom prst="rect">
              <a:avLst/>
            </a:prstGeom>
          </p:spPr>
        </p:pic>
        <p:pic>
          <p:nvPicPr>
            <p:cNvPr id="24" name="Image 23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6396" y="6018205"/>
              <a:ext cx="1032150" cy="749440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6337" y="6053162"/>
              <a:ext cx="1032150" cy="749440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9988" y="6062687"/>
              <a:ext cx="1032150" cy="749440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9624" y="6062687"/>
              <a:ext cx="1032150" cy="749440"/>
            </a:xfrm>
            <a:prstGeom prst="rect">
              <a:avLst/>
            </a:prstGeom>
          </p:spPr>
        </p:pic>
      </p:grpSp>
      <p:pic>
        <p:nvPicPr>
          <p:cNvPr id="29" name="Image 28"/>
          <p:cNvPicPr>
            <a:picLocks noChangeAspect="1"/>
          </p:cNvPicPr>
          <p:nvPr userDrawn="1"/>
        </p:nvPicPr>
        <p:blipFill rotWithShape="1">
          <a:blip r:embed="rId8"/>
          <a:srcRect t="7999" b="10463"/>
          <a:stretch/>
        </p:blipFill>
        <p:spPr>
          <a:xfrm>
            <a:off x="8607590" y="6065074"/>
            <a:ext cx="2323520" cy="72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157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7750" y="1847850"/>
            <a:ext cx="10515600" cy="435133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ü"/>
              <a:defRPr sz="2200">
                <a:latin typeface="+mn-lt"/>
              </a:defRPr>
            </a:lvl1pPr>
            <a:lvl2pPr marL="685800" indent="-228600">
              <a:buFont typeface="Wingdings" panose="05000000000000000000" pitchFamily="2" charset="2"/>
              <a:buChar char="ü"/>
              <a:defRPr sz="2000">
                <a:latin typeface="+mn-lt"/>
              </a:defRPr>
            </a:lvl2pPr>
            <a:lvl3pPr marL="1143000" indent="-228600">
              <a:buFont typeface="Wingdings" panose="05000000000000000000" pitchFamily="2" charset="2"/>
              <a:buChar char="ü"/>
              <a:defRPr>
                <a:latin typeface="+mn-lt"/>
              </a:defRPr>
            </a:lvl3pPr>
            <a:lvl4pPr marL="1600200" indent="-228600">
              <a:buFont typeface="Wingdings" panose="05000000000000000000" pitchFamily="2" charset="2"/>
              <a:buChar char="ü"/>
              <a:defRPr>
                <a:latin typeface="+mn-lt"/>
              </a:defRPr>
            </a:lvl4pPr>
            <a:lvl5pPr marL="2057400" indent="-228600">
              <a:buFont typeface="Wingdings" panose="05000000000000000000" pitchFamily="2" charset="2"/>
              <a:buChar char="ü"/>
              <a:defRPr>
                <a:latin typeface="+mn-lt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2FED-A0A4-4951-B202-6879EC554C5C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862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1ACE0-A7BD-48D5-8410-E120C95CB4BD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360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918E-7988-4792-AB9B-52E44CF65E51}" type="datetime1">
              <a:rPr lang="fr-FR" smtClean="0"/>
              <a:t>03/01/2022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29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7C174-A3F4-473F-9092-190C96418E6A}" type="datetime1">
              <a:rPr lang="fr-FR" smtClean="0"/>
              <a:t>03/01/2022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5726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0E518-34F9-4A9C-ACBC-C76BC61F2C20}" type="datetime1">
              <a:rPr lang="fr-FR" smtClean="0"/>
              <a:t>03/01/2022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4E2C-DE6E-4168-9AEA-EB1B8C510204}" type="datetime1">
              <a:rPr lang="fr-FR" smtClean="0"/>
              <a:t>03/01/2022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03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+mn-lt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2000">
                <a:latin typeface="+mn-lt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9F592-7562-41C3-97BA-C17A36F0CC1E}" type="datetime1">
              <a:rPr lang="fr-FR" smtClean="0"/>
              <a:t>03/01/2022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84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26064-6D44-4F41-BF34-D382917043A6}" type="datetime1">
              <a:rPr lang="fr-FR" smtClean="0"/>
              <a:t>03/01/2022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4B6D2-0478-4000-ADE6-E55F01C6E328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6020252"/>
            <a:ext cx="12192000" cy="83883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7"/>
          <p:cNvGrpSpPr/>
          <p:nvPr userDrawn="1"/>
        </p:nvGrpSpPr>
        <p:grpSpPr>
          <a:xfrm>
            <a:off x="745715" y="6039369"/>
            <a:ext cx="7038257" cy="793922"/>
            <a:chOff x="1873517" y="6018205"/>
            <a:chExt cx="7038257" cy="793922"/>
          </a:xfrm>
        </p:grpSpPr>
        <p:pic>
          <p:nvPicPr>
            <p:cNvPr id="9" name="Image 8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3517" y="6018205"/>
              <a:ext cx="1032150" cy="749440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97726" y="6018206"/>
              <a:ext cx="1032150" cy="749440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6396" y="6018205"/>
              <a:ext cx="1032150" cy="749440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6337" y="6053162"/>
              <a:ext cx="1032150" cy="749440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9988" y="6062687"/>
              <a:ext cx="1032150" cy="749440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9624" y="6062687"/>
              <a:ext cx="1032150" cy="749440"/>
            </a:xfrm>
            <a:prstGeom prst="rect">
              <a:avLst/>
            </a:prstGeom>
          </p:spPr>
        </p:pic>
      </p:grpSp>
      <p:pic>
        <p:nvPicPr>
          <p:cNvPr id="16" name="Image 15"/>
          <p:cNvPicPr>
            <a:picLocks noChangeAspect="1"/>
          </p:cNvPicPr>
          <p:nvPr userDrawn="1"/>
        </p:nvPicPr>
        <p:blipFill rotWithShape="1">
          <a:blip r:embed="rId20"/>
          <a:srcRect t="7999" b="10463"/>
          <a:stretch/>
        </p:blipFill>
        <p:spPr>
          <a:xfrm>
            <a:off x="8607590" y="6061346"/>
            <a:ext cx="2323520" cy="72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1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esteban.payet@reunion.a&#233;roport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  ARRG - TMA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53ED00B0-E3DA-4E81-A197-A713B4DC3ED4}"/>
              </a:ext>
            </a:extLst>
          </p:cNvPr>
          <p:cNvSpPr/>
          <p:nvPr/>
        </p:nvSpPr>
        <p:spPr>
          <a:xfrm>
            <a:off x="132424" y="3612408"/>
            <a:ext cx="3780189" cy="2340711"/>
          </a:xfrm>
          <a:prstGeom prst="roundRect">
            <a:avLst>
              <a:gd name="adj" fmla="val 6092"/>
            </a:avLst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ZoneTexte 15">
            <a:extLst>
              <a:ext uri="{FF2B5EF4-FFF2-40B4-BE49-F238E27FC236}">
                <a16:creationId xmlns:a16="http://schemas.microsoft.com/office/drawing/2014/main" id="{977149C5-1954-42CD-9600-A91E6ADAC5AE}"/>
              </a:ext>
            </a:extLst>
          </p:cNvPr>
          <p:cNvSpPr txBox="1"/>
          <p:nvPr/>
        </p:nvSpPr>
        <p:spPr>
          <a:xfrm>
            <a:off x="124002" y="3629859"/>
            <a:ext cx="3735799" cy="1579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7E6E6"/>
              </a:buClr>
              <a:buSzPct val="120000"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Général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Ombrières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de Parking 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1.3MWc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AutoC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onsommation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21" name="Connecteur droit 16">
            <a:extLst>
              <a:ext uri="{FF2B5EF4-FFF2-40B4-BE49-F238E27FC236}">
                <a16:creationId xmlns:a16="http://schemas.microsoft.com/office/drawing/2014/main" id="{EE4DDB4E-8D02-44AF-BF73-B4C701F0F1FE}"/>
              </a:ext>
            </a:extLst>
          </p:cNvPr>
          <p:cNvCxnSpPr>
            <a:cxnSpLocks/>
          </p:cNvCxnSpPr>
          <p:nvPr/>
        </p:nvCxnSpPr>
        <p:spPr>
          <a:xfrm>
            <a:off x="132424" y="4074154"/>
            <a:ext cx="3718499" cy="0"/>
          </a:xfrm>
          <a:prstGeom prst="line">
            <a:avLst/>
          </a:prstGeom>
          <a:ln w="6350" cap="rnd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427AF35E-53C1-431D-9DF4-BE5C18E2A5DB}"/>
              </a:ext>
            </a:extLst>
          </p:cNvPr>
          <p:cNvSpPr/>
          <p:nvPr/>
        </p:nvSpPr>
        <p:spPr>
          <a:xfrm>
            <a:off x="4057682" y="3610159"/>
            <a:ext cx="3780189" cy="2340711"/>
          </a:xfrm>
          <a:prstGeom prst="roundRect">
            <a:avLst>
              <a:gd name="adj" fmla="val 6092"/>
            </a:avLst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ZoneTexte 15">
            <a:extLst>
              <a:ext uri="{FF2B5EF4-FFF2-40B4-BE49-F238E27FC236}">
                <a16:creationId xmlns:a16="http://schemas.microsoft.com/office/drawing/2014/main" id="{3D71BF9B-105A-47A5-B3EA-8548FA9754FF}"/>
              </a:ext>
            </a:extLst>
          </p:cNvPr>
          <p:cNvSpPr txBox="1"/>
          <p:nvPr/>
        </p:nvSpPr>
        <p:spPr>
          <a:xfrm>
            <a:off x="4058138" y="3629063"/>
            <a:ext cx="3735799" cy="2687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7E6E6"/>
              </a:buClr>
              <a:buSzPct val="120000"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Matériel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fourniture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SCADA PCVUE V12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IHM Sur place avec Windows 10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Automate M580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, UNITY V13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Module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Déporté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Phoenix Contact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Firewall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Stormshield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  <a:p>
            <a:pPr marR="0" lvl="1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26" name="Connecteur droit 16">
            <a:extLst>
              <a:ext uri="{FF2B5EF4-FFF2-40B4-BE49-F238E27FC236}">
                <a16:creationId xmlns:a16="http://schemas.microsoft.com/office/drawing/2014/main" id="{AF938209-7F7A-44D0-9EBF-24C20669EABD}"/>
              </a:ext>
            </a:extLst>
          </p:cNvPr>
          <p:cNvCxnSpPr>
            <a:cxnSpLocks/>
          </p:cNvCxnSpPr>
          <p:nvPr/>
        </p:nvCxnSpPr>
        <p:spPr>
          <a:xfrm>
            <a:off x="4057682" y="4071705"/>
            <a:ext cx="3780189" cy="0"/>
          </a:xfrm>
          <a:prstGeom prst="line">
            <a:avLst/>
          </a:prstGeom>
          <a:ln w="6350" cap="rnd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28E299CA-CFB9-4D39-8B70-2AC0853863F2}"/>
              </a:ext>
            </a:extLst>
          </p:cNvPr>
          <p:cNvSpPr/>
          <p:nvPr/>
        </p:nvSpPr>
        <p:spPr>
          <a:xfrm>
            <a:off x="7982940" y="3588224"/>
            <a:ext cx="3780189" cy="2340711"/>
          </a:xfrm>
          <a:prstGeom prst="roundRect">
            <a:avLst>
              <a:gd name="adj" fmla="val 6092"/>
            </a:avLst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ZoneTexte 15">
            <a:extLst>
              <a:ext uri="{FF2B5EF4-FFF2-40B4-BE49-F238E27FC236}">
                <a16:creationId xmlns:a16="http://schemas.microsoft.com/office/drawing/2014/main" id="{61FFB85E-36C4-4533-A8E3-317454676E8E}"/>
              </a:ext>
            </a:extLst>
          </p:cNvPr>
          <p:cNvSpPr txBox="1"/>
          <p:nvPr/>
        </p:nvSpPr>
        <p:spPr>
          <a:xfrm>
            <a:off x="7983396" y="3624884"/>
            <a:ext cx="3735799" cy="2687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E7E6E6"/>
              </a:buClr>
              <a:buSzPct val="120000"/>
              <a:buFontTx/>
              <a:buNone/>
              <a:tabLst/>
              <a:defRPr/>
            </a:pPr>
            <a:r>
              <a:rPr lang="en-US" sz="1400" b="1" dirty="0" err="1">
                <a:solidFill>
                  <a:srgbClr val="70AD47"/>
                </a:solidFill>
                <a:latin typeface="Calibri" panose="020F0502020204030204"/>
              </a:rPr>
              <a:t>Interfaçage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14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Onduleurs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ABB : PVS100 et TRIO50,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interfaçage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Modbus SUNSPEC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RS485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 Sondes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Météo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en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Modbus RS485 + 3 </a:t>
            </a:r>
            <a:r>
              <a:rPr lang="en-US" sz="1200" dirty="0" err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en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4-20 mA</a:t>
            </a:r>
          </a:p>
          <a:p>
            <a:pPr marL="628650" marR="0" lvl="1" indent="-1714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Compteur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Modbus TCP (non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fonctionnel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)</a:t>
            </a:r>
          </a:p>
          <a:p>
            <a:pPr marR="0" lvl="1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70AD47"/>
              </a:buClr>
              <a:buSzPct val="120000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32" name="Connecteur droit 16">
            <a:extLst>
              <a:ext uri="{FF2B5EF4-FFF2-40B4-BE49-F238E27FC236}">
                <a16:creationId xmlns:a16="http://schemas.microsoft.com/office/drawing/2014/main" id="{2C0D7608-AF6E-4E62-828D-399AEC8EC983}"/>
              </a:ext>
            </a:extLst>
          </p:cNvPr>
          <p:cNvCxnSpPr>
            <a:cxnSpLocks/>
          </p:cNvCxnSpPr>
          <p:nvPr/>
        </p:nvCxnSpPr>
        <p:spPr>
          <a:xfrm>
            <a:off x="8010829" y="4076604"/>
            <a:ext cx="3708366" cy="0"/>
          </a:xfrm>
          <a:prstGeom prst="line">
            <a:avLst/>
          </a:prstGeom>
          <a:ln w="6350" cap="rnd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éroport de La Réunion-Roland-Garros — Wikipédia">
            <a:extLst>
              <a:ext uri="{FF2B5EF4-FFF2-40B4-BE49-F238E27FC236}">
                <a16:creationId xmlns:a16="http://schemas.microsoft.com/office/drawing/2014/main" id="{E0262581-7FA3-4532-BE3E-F3EADC77C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80" y="941299"/>
            <a:ext cx="1637975" cy="247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reenYellow Antilles - Guyane - Home | Facebook">
            <a:extLst>
              <a:ext uri="{FF2B5EF4-FFF2-40B4-BE49-F238E27FC236}">
                <a16:creationId xmlns:a16="http://schemas.microsoft.com/office/drawing/2014/main" id="{1D7C404E-511D-4CB3-8B18-DA7B7E97A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550" y="111299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4FCC2CA-3230-4E99-A713-16C5451600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7771" y="961078"/>
            <a:ext cx="3174429" cy="248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936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  M580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7CAE93B0-53DE-46A2-88EC-88B662483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962" y="1466850"/>
            <a:ext cx="10476216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41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  ARCHITECTURE RESEAU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8DEE3E00-F5EA-42EE-B576-C50333A35F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382" y="661423"/>
            <a:ext cx="9302148" cy="521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06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  Spécificités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C115689B-6A87-412D-99A9-9A4DB7144E1D}"/>
              </a:ext>
            </a:extLst>
          </p:cNvPr>
          <p:cNvGrpSpPr/>
          <p:nvPr/>
        </p:nvGrpSpPr>
        <p:grpSpPr>
          <a:xfrm>
            <a:off x="2428316" y="1018467"/>
            <a:ext cx="7519204" cy="4414666"/>
            <a:chOff x="3812788" y="806216"/>
            <a:chExt cx="3806115" cy="2623731"/>
          </a:xfrm>
        </p:grpSpPr>
        <p:sp>
          <p:nvSpPr>
            <p:cNvPr id="16" name="Rectangle : coins arrondis 15">
              <a:extLst>
                <a:ext uri="{FF2B5EF4-FFF2-40B4-BE49-F238E27FC236}">
                  <a16:creationId xmlns:a16="http://schemas.microsoft.com/office/drawing/2014/main" id="{8115A751-F2AB-4BE8-8658-7E38A85A8F70}"/>
                </a:ext>
              </a:extLst>
            </p:cNvPr>
            <p:cNvSpPr/>
            <p:nvPr/>
          </p:nvSpPr>
          <p:spPr>
            <a:xfrm>
              <a:off x="3812788" y="818090"/>
              <a:ext cx="3780189" cy="2611857"/>
            </a:xfrm>
            <a:prstGeom prst="roundRect">
              <a:avLst>
                <a:gd name="adj" fmla="val 6092"/>
              </a:avLst>
            </a:prstGeom>
            <a:solidFill>
              <a:schemeClr val="bg1">
                <a:lumMod val="8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ZoneTexte 15">
              <a:extLst>
                <a:ext uri="{FF2B5EF4-FFF2-40B4-BE49-F238E27FC236}">
                  <a16:creationId xmlns:a16="http://schemas.microsoft.com/office/drawing/2014/main" id="{CF3EE226-47A9-449A-9E07-CAFB642F2E8F}"/>
                </a:ext>
              </a:extLst>
            </p:cNvPr>
            <p:cNvSpPr txBox="1"/>
            <p:nvPr/>
          </p:nvSpPr>
          <p:spPr>
            <a:xfrm>
              <a:off x="3883104" y="806216"/>
              <a:ext cx="3735799" cy="17801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Régulation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de P : </a:t>
              </a:r>
              <a:r>
                <a:rPr lang="fr-FR" sz="1200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La centrale ne doit jamais produire sur le  réseau. Une régulation de puissance est appliquée à tout instant afin de ne pas produire plus que ce que l’on consomme. ( Avec un Talon)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Centrale </a:t>
              </a: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électrique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et </a:t>
              </a: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Groupes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électrogènes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: </a:t>
              </a:r>
              <a:r>
                <a:rPr kumimoji="0" lang="fr-FR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Mesure de la consommation récupérée via Module déporté. </a:t>
              </a:r>
              <a:r>
                <a:rPr lang="fr-FR" sz="1200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Infos de GE récupérés pour gérer deux fonctionnements: basique et Hybride. </a:t>
              </a:r>
            </a:p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Envoi SFTP</a:t>
              </a:r>
            </a:p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lang="en-US" sz="1200" b="1" dirty="0" err="1">
                  <a:solidFill>
                    <a:srgbClr val="70AD47"/>
                  </a:solidFill>
                  <a:latin typeface="Calibri" panose="020F0502020204030204"/>
                </a:rPr>
                <a:t>Gestionnaire</a:t>
              </a:r>
              <a:r>
                <a:rPr lang="en-US" sz="1200" b="1" dirty="0">
                  <a:solidFill>
                    <a:srgbClr val="70AD47"/>
                  </a:solidFill>
                  <a:latin typeface="Calibri" panose="020F0502020204030204"/>
                </a:rPr>
                <a:t> de reseau + </a:t>
              </a:r>
              <a:r>
                <a:rPr lang="en-US" sz="1200" b="1" dirty="0" err="1">
                  <a:solidFill>
                    <a:srgbClr val="70AD47"/>
                  </a:solidFill>
                  <a:latin typeface="Calibri" panose="020F0502020204030204"/>
                </a:rPr>
                <a:t>téléaction</a:t>
              </a:r>
              <a:r>
                <a:rPr lang="en-US" sz="1200" b="1" dirty="0">
                  <a:solidFill>
                    <a:srgbClr val="70AD47"/>
                  </a:solidFill>
                  <a:latin typeface="Calibri" panose="020F0502020204030204"/>
                </a:rPr>
                <a:t> à </a:t>
              </a:r>
              <a:r>
                <a:rPr lang="en-US" sz="1200" b="1" dirty="0" err="1">
                  <a:solidFill>
                    <a:srgbClr val="70AD47"/>
                  </a:solidFill>
                  <a:latin typeface="Calibri" panose="020F0502020204030204"/>
                </a:rPr>
                <a:t>venir</a:t>
              </a:r>
              <a:endParaRPr lang="en-US" sz="1200" b="1" dirty="0">
                <a:solidFill>
                  <a:srgbClr val="70AD47"/>
                </a:solidFill>
                <a:latin typeface="Calibri" panose="020F0502020204030204"/>
              </a:endParaRPr>
            </a:p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lang="en-US" sz="1200" b="1" dirty="0" err="1">
                  <a:solidFill>
                    <a:srgbClr val="70AD47"/>
                  </a:solidFill>
                  <a:latin typeface="Calibri" panose="020F0502020204030204"/>
                  <a:cs typeface="Arial" panose="020B0604020202020204" pitchFamily="34" charset="0"/>
                </a:rPr>
                <a:t>Connexion</a:t>
              </a:r>
              <a:r>
                <a:rPr lang="en-US" sz="1200" b="1" dirty="0">
                  <a:solidFill>
                    <a:srgbClr val="70AD47"/>
                  </a:solidFill>
                  <a:latin typeface="Calibri" panose="020F0502020204030204"/>
                  <a:cs typeface="Arial" panose="020B0604020202020204" pitchFamily="34" charset="0"/>
                </a:rPr>
                <a:t> </a:t>
              </a:r>
              <a:r>
                <a:rPr lang="en-US" sz="1200" b="1" dirty="0" err="1">
                  <a:solidFill>
                    <a:srgbClr val="70AD47"/>
                  </a:solidFill>
                  <a:latin typeface="Calibri" panose="020F0502020204030204"/>
                  <a:cs typeface="Arial" panose="020B0604020202020204" pitchFamily="34" charset="0"/>
                </a:rPr>
                <a:t>distante</a:t>
              </a:r>
              <a:r>
                <a:rPr lang="en-US" sz="1200" b="1" dirty="0">
                  <a:solidFill>
                    <a:srgbClr val="70AD47"/>
                  </a:solidFill>
                  <a:latin typeface="Calibri" panose="020F0502020204030204"/>
                  <a:cs typeface="Arial" panose="020B0604020202020204" pitchFamily="34" charset="0"/>
                </a:rPr>
                <a:t> et pare feus 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endPara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271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Connexion distance – montrer procédure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2563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  Envoi SFTP – quelques potentiels problèmes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8CF77210-2D8A-4160-BE9B-D75E42F45639}"/>
              </a:ext>
            </a:extLst>
          </p:cNvPr>
          <p:cNvGrpSpPr/>
          <p:nvPr/>
        </p:nvGrpSpPr>
        <p:grpSpPr>
          <a:xfrm>
            <a:off x="2428316" y="1018467"/>
            <a:ext cx="7519204" cy="4472635"/>
            <a:chOff x="3812788" y="806216"/>
            <a:chExt cx="3806115" cy="2658183"/>
          </a:xfrm>
        </p:grpSpPr>
        <p:sp>
          <p:nvSpPr>
            <p:cNvPr id="23" name="Rectangle : coins arrondis 22">
              <a:extLst>
                <a:ext uri="{FF2B5EF4-FFF2-40B4-BE49-F238E27FC236}">
                  <a16:creationId xmlns:a16="http://schemas.microsoft.com/office/drawing/2014/main" id="{24EEE066-AE66-4020-8948-31EDF883044C}"/>
                </a:ext>
              </a:extLst>
            </p:cNvPr>
            <p:cNvSpPr/>
            <p:nvPr/>
          </p:nvSpPr>
          <p:spPr>
            <a:xfrm>
              <a:off x="3812788" y="818090"/>
              <a:ext cx="3780189" cy="2611857"/>
            </a:xfrm>
            <a:prstGeom prst="roundRect">
              <a:avLst>
                <a:gd name="adj" fmla="val 6092"/>
              </a:avLst>
            </a:prstGeom>
            <a:solidFill>
              <a:schemeClr val="bg1">
                <a:lumMod val="8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ZoneTexte 15">
              <a:extLst>
                <a:ext uri="{FF2B5EF4-FFF2-40B4-BE49-F238E27FC236}">
                  <a16:creationId xmlns:a16="http://schemas.microsoft.com/office/drawing/2014/main" id="{9133514F-603C-4099-B6F5-F7DDF8DB339E}"/>
                </a:ext>
              </a:extLst>
            </p:cNvPr>
            <p:cNvSpPr txBox="1"/>
            <p:nvPr/>
          </p:nvSpPr>
          <p:spPr>
            <a:xfrm>
              <a:off x="3883104" y="806216"/>
              <a:ext cx="3735799" cy="2658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lang="fr-FR" sz="1200" b="1" dirty="0">
                  <a:solidFill>
                    <a:srgbClr val="70AD47"/>
                  </a:solidFill>
                  <a:latin typeface="Calibri" panose="020F0502020204030204"/>
                </a:rPr>
                <a:t>Trou de données : horodatage dans le fichier non conforme pour QOS </a:t>
              </a: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628650" lvl="1" indent="-171450">
                <a:lnSpc>
                  <a:spcPct val="200000"/>
                </a:lnSpc>
                <a:buClr>
                  <a:srgbClr val="70AD47"/>
                </a:buClr>
                <a:buSzPct val="120000"/>
                <a:buFont typeface="Arial" panose="020B0604020202020204" pitchFamily="34" charset="0"/>
                <a:buChar char="•"/>
              </a:pPr>
              <a:r>
                <a:rPr kumimoji="0" lang="fr-FR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70AD47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Envoi SFTP plus fonctionnel : se fait via invite de commande : vérifier que l’invite de commande tourne toujours + procédure de relance : 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kumimoji="0" lang="fr-FR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Lancer l’envoi SFTP : 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Ouvrir l’invite de Commande en Administrateur (si pas déjà ouverte)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Commande cd c://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kumimoji="0" lang="fr-FR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Commande cd SFTP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Commande ARICP1047.exe –test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kumimoji="0" lang="fr-FR" sz="12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Le script se lance </a:t>
              </a: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endParaRPr lang="fr-FR" sz="1200" i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  <a:p>
              <a:pPr marL="457200" marR="0" lvl="1" indent="0" algn="l" defTabSz="914400" rtl="0" eaLnBrk="1" fontAlgn="auto" latinLnBrk="0" hangingPunct="1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0AD47"/>
                </a:buClr>
                <a:buSzPct val="120000"/>
                <a:buFontTx/>
                <a:buNone/>
                <a:tabLst/>
                <a:defRPr/>
              </a:pPr>
              <a:r>
                <a:rPr lang="fr-FR" sz="1200" i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Si le script se lance pas bien (port déjà utilisé) : Regarder dans les services si </a:t>
              </a:r>
              <a:r>
                <a:rPr lang="fr-FR" sz="1200" i="1" dirty="0" err="1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SendLocalFileFTP</a:t>
              </a:r>
              <a:r>
                <a:rPr lang="fr-FR" sz="1200" i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 (nom approximatif) n’est pas démarré </a:t>
              </a:r>
              <a:endParaRPr kumimoji="0" lang="fr-FR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3041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SFTP 	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5C1EB61-9056-48B3-BA2F-8FA052CC8F0C}"/>
              </a:ext>
            </a:extLst>
          </p:cNvPr>
          <p:cNvSpPr/>
          <p:nvPr/>
        </p:nvSpPr>
        <p:spPr>
          <a:xfrm>
            <a:off x="2017255" y="904222"/>
            <a:ext cx="7467986" cy="4394687"/>
          </a:xfrm>
          <a:prstGeom prst="roundRect">
            <a:avLst>
              <a:gd name="adj" fmla="val 6092"/>
            </a:avLst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 descr="Une image contenant texte, équipement électronique, afficher, capture d’écran&#10;&#10;Description générée automatiquement">
            <a:extLst>
              <a:ext uri="{FF2B5EF4-FFF2-40B4-BE49-F238E27FC236}">
                <a16:creationId xmlns:a16="http://schemas.microsoft.com/office/drawing/2014/main" id="{2D2205B2-6777-47E3-A2F9-4FA26BB7A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862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-1887"/>
            <a:ext cx="12192000" cy="838959"/>
          </a:xfrm>
        </p:spPr>
        <p:txBody>
          <a:bodyPr>
            <a:normAutofit/>
          </a:bodyPr>
          <a:lstStyle/>
          <a:p>
            <a:pPr algn="l"/>
            <a:r>
              <a:rPr lang="fr-FR" sz="4400" dirty="0"/>
              <a:t>Contacts 	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A4B6D2-0478-4000-ADE6-E55F01C6E328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65C1EB61-9056-48B3-BA2F-8FA052CC8F0C}"/>
              </a:ext>
            </a:extLst>
          </p:cNvPr>
          <p:cNvSpPr/>
          <p:nvPr/>
        </p:nvSpPr>
        <p:spPr>
          <a:xfrm>
            <a:off x="2017255" y="904222"/>
            <a:ext cx="7467986" cy="4394687"/>
          </a:xfrm>
          <a:prstGeom prst="roundRect">
            <a:avLst>
              <a:gd name="adj" fmla="val 6092"/>
            </a:avLst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15">
            <a:extLst>
              <a:ext uri="{FF2B5EF4-FFF2-40B4-BE49-F238E27FC236}">
                <a16:creationId xmlns:a16="http://schemas.microsoft.com/office/drawing/2014/main" id="{F6D87BB7-6928-444F-B0CD-8FB2F1CB0204}"/>
              </a:ext>
            </a:extLst>
          </p:cNvPr>
          <p:cNvSpPr txBox="1"/>
          <p:nvPr/>
        </p:nvSpPr>
        <p:spPr>
          <a:xfrm>
            <a:off x="1820609" y="950857"/>
            <a:ext cx="7380291" cy="2256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lnSpc>
                <a:spcPct val="200000"/>
              </a:lnSpc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70AD47"/>
                </a:solidFill>
                <a:latin typeface="Calibri" panose="020F0502020204030204"/>
              </a:rPr>
              <a:t>VIRGIL SEEDOO : Chargé d’exploitation GY  +230 59619785 / vseedoo@greenyellow.fr</a:t>
            </a:r>
          </a:p>
          <a:p>
            <a:pPr marL="628650" lvl="1" indent="-171450">
              <a:lnSpc>
                <a:spcPct val="200000"/>
              </a:lnSpc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</a:pPr>
            <a: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LOIC HOARAU : Administrateur BDD / Développeur (</a:t>
            </a:r>
            <a:r>
              <a:rPr kumimoji="0" lang="fr-FR" sz="1200" b="1" i="1" u="none" strike="noStrike" kern="1200" cap="none" spc="0" normalizeH="0" baseline="0" noProof="0" dirty="0" err="1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informatiqu</a:t>
            </a:r>
            <a:r>
              <a:rPr lang="fr-FR" sz="1200" b="1" i="1" dirty="0">
                <a:solidFill>
                  <a:srgbClr val="70AD47"/>
                </a:solidFill>
                <a:latin typeface="Calibri" panose="020F0502020204030204"/>
                <a:cs typeface="Arial" panose="020B0604020202020204" pitchFamily="34" charset="0"/>
              </a:rPr>
              <a:t>e) +262 692489219 / loic.hoarau@reunion.aéroport.fr</a:t>
            </a:r>
          </a:p>
          <a:p>
            <a:pPr marL="628650" lvl="1" indent="-171450">
              <a:lnSpc>
                <a:spcPct val="200000"/>
              </a:lnSpc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</a:pPr>
            <a: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ESTEBAN PAYET : Client Final  +262 692760581 </a:t>
            </a:r>
            <a:r>
              <a:rPr lang="fr-FR" sz="1200" b="1" i="1" dirty="0">
                <a:solidFill>
                  <a:srgbClr val="70AD47"/>
                </a:solidFill>
                <a:latin typeface="Calibri" panose="020F0502020204030204"/>
                <a:cs typeface="Arial" panose="020B0604020202020204" pitchFamily="34" charset="0"/>
              </a:rPr>
              <a:t>/ </a:t>
            </a:r>
            <a:r>
              <a:rPr lang="fr-FR" sz="1200" b="1" i="1" dirty="0">
                <a:solidFill>
                  <a:srgbClr val="70AD47"/>
                </a:solidFill>
                <a:latin typeface="Calibri" panose="020F0502020204030204"/>
                <a:cs typeface="Arial" panose="020B0604020202020204" pitchFamily="34" charset="0"/>
                <a:hlinkClick r:id="rId2"/>
              </a:rPr>
              <a:t>esteban.payet@reunion.aéroport.fr</a:t>
            </a:r>
            <a:endParaRPr lang="fr-FR" sz="1200" b="1" i="1" dirty="0">
              <a:solidFill>
                <a:srgbClr val="70AD47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628650" lvl="1" indent="-171450">
              <a:lnSpc>
                <a:spcPct val="200000"/>
              </a:lnSpc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</a:pPr>
            <a: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FRANCOIS VINCENT : +230 5863 2180</a:t>
            </a:r>
          </a:p>
          <a:p>
            <a:pPr marL="628650" lvl="1" indent="-171450">
              <a:lnSpc>
                <a:spcPct val="200000"/>
              </a:lnSpc>
              <a:buClr>
                <a:srgbClr val="70AD47"/>
              </a:buClr>
              <a:buSzPct val="120000"/>
              <a:buFont typeface="Arial" panose="020B0604020202020204" pitchFamily="34" charset="0"/>
              <a:buChar char="•"/>
            </a:pPr>
            <a:endParaRPr kumimoji="0" lang="fr-FR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710445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340</Words>
  <Application>Microsoft Office PowerPoint</Application>
  <PresentationFormat>Grand écran</PresentationFormat>
  <Paragraphs>50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1_Thème Office</vt:lpstr>
      <vt:lpstr>  ARRG - TMA</vt:lpstr>
      <vt:lpstr>  M580</vt:lpstr>
      <vt:lpstr>  ARCHITECTURE RESEAU</vt:lpstr>
      <vt:lpstr>  Spécificités</vt:lpstr>
      <vt:lpstr>Connexion distance – montrer procédure</vt:lpstr>
      <vt:lpstr>  Envoi SFTP – quelques potentiels problèmes</vt:lpstr>
      <vt:lpstr>SFTP  </vt:lpstr>
      <vt:lpstr>Contacts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ARRG - TMA</dc:title>
  <dc:creator>Guillaume RAPICAULT</dc:creator>
  <cp:lastModifiedBy>Guillaume CERON</cp:lastModifiedBy>
  <cp:revision>3</cp:revision>
  <dcterms:created xsi:type="dcterms:W3CDTF">2022-01-02T20:44:25Z</dcterms:created>
  <dcterms:modified xsi:type="dcterms:W3CDTF">2022-01-03T15:04:35Z</dcterms:modified>
</cp:coreProperties>
</file>